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74" r:id="rId2"/>
    <p:sldId id="259" r:id="rId3"/>
    <p:sldId id="276" r:id="rId4"/>
    <p:sldId id="260" r:id="rId5"/>
    <p:sldId id="398" r:id="rId6"/>
    <p:sldId id="306" r:id="rId7"/>
    <p:sldId id="423" r:id="rId8"/>
    <p:sldId id="422" r:id="rId9"/>
    <p:sldId id="424" r:id="rId10"/>
    <p:sldId id="425" r:id="rId11"/>
    <p:sldId id="426" r:id="rId12"/>
    <p:sldId id="399" r:id="rId13"/>
    <p:sldId id="427" r:id="rId14"/>
    <p:sldId id="428" r:id="rId15"/>
    <p:sldId id="429" r:id="rId16"/>
    <p:sldId id="430" r:id="rId17"/>
    <p:sldId id="431" r:id="rId18"/>
    <p:sldId id="432" r:id="rId19"/>
    <p:sldId id="433" r:id="rId20"/>
    <p:sldId id="434" r:id="rId21"/>
    <p:sldId id="435" r:id="rId22"/>
    <p:sldId id="400" r:id="rId23"/>
    <p:sldId id="436" r:id="rId24"/>
    <p:sldId id="437" r:id="rId25"/>
    <p:sldId id="438" r:id="rId26"/>
    <p:sldId id="439" r:id="rId27"/>
    <p:sldId id="440" r:id="rId28"/>
    <p:sldId id="4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773"/>
    <p:restoredTop sz="94643"/>
  </p:normalViewPr>
  <p:slideViewPr>
    <p:cSldViewPr snapToGrid="0" snapToObjects="1">
      <p:cViewPr varScale="1">
        <p:scale>
          <a:sx n="79" d="100"/>
          <a:sy n="79" d="100"/>
        </p:scale>
        <p:origin x="208" y="1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40409-AA54-9F48-8656-95EBD0E16EFC}" type="datetimeFigureOut">
              <a:rPr lang="en-US" smtClean="0"/>
              <a:t>10/15/18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0FA80-1576-924F-8AFA-111A3237EF21}" type="slidenum">
              <a:rPr lang="en-US" smtClean="0"/>
              <a:t>‹#›</a:t>
            </a:fld>
            <a:endParaRPr lang="en-US"/>
          </a:p>
        </p:txBody>
      </p:sp>
    </p:spTree>
    <p:extLst>
      <p:ext uri="{BB962C8B-B14F-4D97-AF65-F5344CB8AC3E}">
        <p14:creationId xmlns:p14="http://schemas.microsoft.com/office/powerpoint/2010/main" val="117969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58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1381124"/>
          </a:xfrm>
        </p:spPr>
        <p:txBody>
          <a:bodyPr lIns="0" tIns="0" rIns="0" bIns="0" anchor="b">
            <a:normAutofit/>
          </a:bodyPr>
          <a:lstStyle>
            <a:lvl1pPr algn="ctr">
              <a:defRPr sz="3000" b="0">
                <a:solidFill>
                  <a:schemeClr val="tx1"/>
                </a:solidFill>
              </a:defRPr>
            </a:lvl1pPr>
          </a:lstStyle>
          <a:p>
            <a:r>
              <a:rPr lang="en-US" dirty="0"/>
              <a:t>CHAPTER 1</a:t>
            </a:r>
          </a:p>
        </p:txBody>
      </p:sp>
      <p:sp>
        <p:nvSpPr>
          <p:cNvPr id="3" name="Subtitle 2"/>
          <p:cNvSpPr>
            <a:spLocks noGrp="1"/>
          </p:cNvSpPr>
          <p:nvPr>
            <p:ph type="subTitle" idx="1" hasCustomPrompt="1"/>
          </p:nvPr>
        </p:nvSpPr>
        <p:spPr>
          <a:xfrm>
            <a:off x="685800" y="2849732"/>
            <a:ext cx="7772400" cy="3338004"/>
          </a:xfrm>
        </p:spPr>
        <p:txBody>
          <a:bodyPr lIns="0" tIns="0" rIns="0" bIns="0">
            <a:noAutofit/>
          </a:bodyPr>
          <a:lstStyle>
            <a:lvl1pPr marL="0" indent="0" algn="ctr">
              <a:buNone/>
              <a:defRPr sz="4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 Introduction to Selection</a:t>
            </a:r>
          </a:p>
        </p:txBody>
      </p:sp>
      <p:sp>
        <p:nvSpPr>
          <p:cNvPr id="4" name="Date Placeholder 3"/>
          <p:cNvSpPr>
            <a:spLocks noGrp="1"/>
          </p:cNvSpPr>
          <p:nvPr>
            <p:ph type="dt" sz="half" idx="10"/>
          </p:nvPr>
        </p:nvSpPr>
        <p:spPr>
          <a:xfrm>
            <a:off x="685800" y="6356352"/>
            <a:ext cx="7772400" cy="293024"/>
          </a:xfrm>
        </p:spPr>
        <p:txBody>
          <a:bodyPr lIns="0" tIns="0" rIns="0" bIns="0" anchor="b" anchorCtr="0"/>
          <a:lstStyle>
            <a:lvl1pPr algn="ctr">
              <a:defRPr sz="800" b="1">
                <a:latin typeface="+mj-lt"/>
              </a:defRPr>
            </a:lvl1pPr>
          </a:lstStyle>
          <a:p>
            <a:r>
              <a:rPr lang="en-US" dirty="0"/>
              <a:t>© 2019 Wessex Press • Human Resource Selection 9e • Gatewood, </a:t>
            </a:r>
            <a:r>
              <a:rPr lang="en-US" dirty="0" err="1"/>
              <a:t>Feild</a:t>
            </a:r>
            <a:r>
              <a:rPr lang="en-US" dirty="0"/>
              <a:t>, Barrick</a:t>
            </a:r>
          </a:p>
        </p:txBody>
      </p:sp>
      <p:cxnSp>
        <p:nvCxnSpPr>
          <p:cNvPr id="9" name="Straight Connector 8">
            <a:extLst>
              <a:ext uri="{FF2B5EF4-FFF2-40B4-BE49-F238E27FC236}">
                <a16:creationId xmlns:a16="http://schemas.microsoft.com/office/drawing/2014/main" id="{DDFF1564-7A40-5B4B-9A24-3601B5A06E57}"/>
              </a:ext>
            </a:extLst>
          </p:cNvPr>
          <p:cNvCxnSpPr>
            <a:cxnSpLocks/>
          </p:cNvCxnSpPr>
          <p:nvPr userDrawn="1"/>
        </p:nvCxnSpPr>
        <p:spPr>
          <a:xfrm>
            <a:off x="0" y="2654425"/>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2508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29262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97639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200"/>
            </a:lvl1pPr>
            <a:lvl2pPr>
              <a:spcBef>
                <a:spcPts val="1200"/>
              </a:spcBef>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mj-lt"/>
              </a:defRPr>
            </a:lvl1pPr>
          </a:lstStyle>
          <a:p>
            <a:r>
              <a:rPr lang="en-US" dirty="0"/>
              <a:t>© 2019 Wessex Press • Human Resource Selection 9e • Gatewood, </a:t>
            </a:r>
            <a:r>
              <a:rPr lang="en-US" dirty="0" err="1"/>
              <a:t>Feild</a:t>
            </a:r>
            <a:r>
              <a:rPr lang="en-US" dirty="0"/>
              <a:t>, Barrick</a:t>
            </a:r>
          </a:p>
        </p:txBody>
      </p:sp>
      <p:sp>
        <p:nvSpPr>
          <p:cNvPr id="6" name="Slide Number Placeholder 5"/>
          <p:cNvSpPr>
            <a:spLocks noGrp="1"/>
          </p:cNvSpPr>
          <p:nvPr>
            <p:ph type="sldNum" sz="quarter" idx="12"/>
          </p:nvPr>
        </p:nvSpPr>
        <p:spPr/>
        <p:txBody>
          <a:bodyPr/>
          <a:lstStyle>
            <a:lvl1pPr>
              <a:defRPr>
                <a:latin typeface="+mj-lt"/>
              </a:defRPr>
            </a:lvl1pPr>
          </a:lstStyle>
          <a:p>
            <a:fld id="{C6E7765F-978A-F841-9637-D5ED7CD3AF88}" type="slidenum">
              <a:rPr lang="en-US" smtClean="0"/>
              <a:pPr/>
              <a:t>‹#›</a:t>
            </a:fld>
            <a:endParaRPr lang="en-US" dirty="0"/>
          </a:p>
        </p:txBody>
      </p:sp>
    </p:spTree>
    <p:extLst>
      <p:ext uri="{BB962C8B-B14F-4D97-AF65-F5344CB8AC3E}">
        <p14:creationId xmlns:p14="http://schemas.microsoft.com/office/powerpoint/2010/main" val="416461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623888" y="6418554"/>
            <a:ext cx="5491162" cy="225752"/>
          </a:xfrm>
          <a:prstGeom prst="rect">
            <a:avLst/>
          </a:prstGeom>
        </p:spPr>
        <p:txBody>
          <a:bodyPr lIns="0" tIns="0" rIns="0" bIns="0" anchor="b" anchorCtr="0"/>
          <a:lstStyle>
            <a:lvl1pPr>
              <a:defRPr sz="800"/>
            </a:lvl1pPr>
          </a:lstStyle>
          <a:p>
            <a:r>
              <a:rPr lang="en-US" dirty="0"/>
              <a:t>© 2019 Wessex Press • Human Resource Selection 9e • Gatewood, </a:t>
            </a:r>
            <a:r>
              <a:rPr lang="en-US" dirty="0" err="1"/>
              <a:t>Feild</a:t>
            </a:r>
            <a:r>
              <a:rPr lang="en-US" dirty="0"/>
              <a:t>, Barrick</a:t>
            </a:r>
          </a:p>
        </p:txBody>
      </p:sp>
      <p:sp>
        <p:nvSpPr>
          <p:cNvPr id="6" name="Slide Number Placeholder 5"/>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185265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33130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99898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110479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70509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61168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51009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097280"/>
          </a:xfrm>
          <a:prstGeom prst="rect">
            <a:avLst/>
          </a:prstGeom>
          <a:solidFill>
            <a:srgbClr val="007580"/>
          </a:solidFill>
        </p:spPr>
        <p:txBody>
          <a:bodyPr vert="horz" lIns="548640" tIns="0" rIns="548640" bIns="0" rtlCol="0" anchor="ctr">
            <a:normAutofit/>
          </a:bodyPr>
          <a:lstStyle/>
          <a:p>
            <a:r>
              <a:rPr lang="en-US" dirty="0"/>
              <a:t>Click to edit Master title style</a:t>
            </a:r>
          </a:p>
        </p:txBody>
      </p:sp>
      <p:sp>
        <p:nvSpPr>
          <p:cNvPr id="3" name="Text Placeholder 2"/>
          <p:cNvSpPr>
            <a:spLocks noGrp="1"/>
          </p:cNvSpPr>
          <p:nvPr>
            <p:ph type="body" idx="1"/>
          </p:nvPr>
        </p:nvSpPr>
        <p:spPr>
          <a:xfrm>
            <a:off x="628650" y="1463040"/>
            <a:ext cx="7886700" cy="470327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418554"/>
            <a:ext cx="3943350" cy="225752"/>
          </a:xfrm>
          <a:prstGeom prst="rect">
            <a:avLst/>
          </a:prstGeom>
        </p:spPr>
        <p:txBody>
          <a:bodyPr vert="horz" lIns="0" tIns="0" rIns="0" bIns="0" rtlCol="0" anchor="b" anchorCtr="0"/>
          <a:lstStyle>
            <a:lvl1pPr algn="l">
              <a:defRPr sz="800">
                <a:solidFill>
                  <a:schemeClr val="tx1"/>
                </a:solidFill>
              </a:defRPr>
            </a:lvl1pPr>
          </a:lstStyle>
          <a:p>
            <a:r>
              <a:rPr lang="en-US" dirty="0"/>
              <a:t>© 2019 Wessex Press • Human Resource Selection 9e • Gatewood, </a:t>
            </a:r>
            <a:r>
              <a:rPr lang="en-US" dirty="0" err="1"/>
              <a:t>Feild</a:t>
            </a:r>
            <a:r>
              <a:rPr lang="en-US" dirty="0"/>
              <a:t>, Barrick</a:t>
            </a:r>
          </a:p>
        </p:txBody>
      </p:sp>
      <p:sp>
        <p:nvSpPr>
          <p:cNvPr id="6" name="Slide Number Placeholder 5"/>
          <p:cNvSpPr>
            <a:spLocks noGrp="1"/>
          </p:cNvSpPr>
          <p:nvPr>
            <p:ph type="sldNum" sz="quarter" idx="4"/>
          </p:nvPr>
        </p:nvSpPr>
        <p:spPr>
          <a:xfrm>
            <a:off x="6457950" y="6418554"/>
            <a:ext cx="2057400" cy="225751"/>
          </a:xfrm>
          <a:prstGeom prst="rect">
            <a:avLst/>
          </a:prstGeom>
        </p:spPr>
        <p:txBody>
          <a:bodyPr vert="horz" lIns="0" tIns="0" rIns="0" bIns="0" rtlCol="0" anchor="b" anchorCtr="0"/>
          <a:lstStyle>
            <a:lvl1pPr algn="r">
              <a:defRPr sz="800">
                <a:solidFill>
                  <a:schemeClr val="tx1"/>
                </a:solidFill>
              </a:defRPr>
            </a:lvl1pPr>
          </a:lstStyle>
          <a:p>
            <a:fld id="{C6E7765F-978A-F841-9637-D5ED7CD3AF88}" type="slidenum">
              <a:rPr lang="en-US" smtClean="0"/>
              <a:pPr/>
              <a:t>‹#›</a:t>
            </a:fld>
            <a:endParaRPr lang="en-US" dirty="0"/>
          </a:p>
        </p:txBody>
      </p:sp>
    </p:spTree>
    <p:extLst>
      <p:ext uri="{BB962C8B-B14F-4D97-AF65-F5344CB8AC3E}">
        <p14:creationId xmlns:p14="http://schemas.microsoft.com/office/powerpoint/2010/main" val="3267395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7D390B-1F5F-A941-ADE7-FBFB07EB8511}"/>
              </a:ext>
            </a:extLst>
          </p:cNvPr>
          <p:cNvPicPr>
            <a:picLocks noChangeAspect="1"/>
          </p:cNvPicPr>
          <p:nvPr/>
        </p:nvPicPr>
        <p:blipFill rotWithShape="1">
          <a:blip r:embed="rId2"/>
          <a:srcRect b="29897"/>
          <a:stretch/>
        </p:blipFill>
        <p:spPr>
          <a:xfrm>
            <a:off x="886120" y="0"/>
            <a:ext cx="7315200" cy="6410227"/>
          </a:xfrm>
          <a:prstGeom prst="rect">
            <a:avLst/>
          </a:prstGeom>
        </p:spPr>
      </p:pic>
    </p:spTree>
    <p:extLst>
      <p:ext uri="{BB962C8B-B14F-4D97-AF65-F5344CB8AC3E}">
        <p14:creationId xmlns:p14="http://schemas.microsoft.com/office/powerpoint/2010/main" val="4638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Definition and Use of Personality in Selection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10</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8" name="Picture 7">
            <a:extLst>
              <a:ext uri="{FF2B5EF4-FFF2-40B4-BE49-F238E27FC236}">
                <a16:creationId xmlns:a16="http://schemas.microsoft.com/office/drawing/2014/main" id="{FAE9397F-4C2A-EC4D-9BB9-37720D41D7D9}"/>
              </a:ext>
            </a:extLst>
          </p:cNvPr>
          <p:cNvPicPr>
            <a:picLocks noChangeAspect="1"/>
          </p:cNvPicPr>
          <p:nvPr/>
        </p:nvPicPr>
        <p:blipFill>
          <a:blip r:embed="rId2"/>
          <a:stretch>
            <a:fillRect/>
          </a:stretch>
        </p:blipFill>
        <p:spPr>
          <a:xfrm>
            <a:off x="2600325" y="1250139"/>
            <a:ext cx="3939341" cy="5168415"/>
          </a:xfrm>
          <a:prstGeom prst="rect">
            <a:avLst/>
          </a:prstGeom>
        </p:spPr>
      </p:pic>
    </p:spTree>
    <p:extLst>
      <p:ext uri="{BB962C8B-B14F-4D97-AF65-F5344CB8AC3E}">
        <p14:creationId xmlns:p14="http://schemas.microsoft.com/office/powerpoint/2010/main" val="102632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Definition and Use of Personality in Selection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Other Personality Traits</a:t>
            </a:r>
          </a:p>
          <a:p>
            <a:pPr marL="460375" indent="-225425">
              <a:lnSpc>
                <a:spcPct val="100000"/>
              </a:lnSpc>
              <a:spcBef>
                <a:spcPts val="1200"/>
              </a:spcBef>
            </a:pPr>
            <a:r>
              <a:rPr lang="en-US" sz="2000" i="1" dirty="0"/>
              <a:t>Core self-evaluations </a:t>
            </a:r>
            <a:r>
              <a:rPr lang="en-US" sz="2000" dirty="0"/>
              <a:t>consist of four frequently studied traits – self-esteem, generalized self-efficacy, locus of control, emotional stability</a:t>
            </a:r>
          </a:p>
          <a:p>
            <a:pPr marL="460375" indent="-225425">
              <a:lnSpc>
                <a:spcPct val="100000"/>
              </a:lnSpc>
              <a:spcBef>
                <a:spcPts val="1200"/>
              </a:spcBef>
            </a:pPr>
            <a:r>
              <a:rPr lang="en-US" sz="2000" i="1" dirty="0"/>
              <a:t>Emotional intelligence </a:t>
            </a:r>
            <a:r>
              <a:rPr lang="en-US" sz="2000" dirty="0"/>
              <a:t>– a broad construct that appears to be composed of attributes that go beyond just personality as it also includes interpersonal ability, self-efficacy, cognitive ability</a:t>
            </a:r>
          </a:p>
          <a:p>
            <a:pPr marL="460375" indent="-225425">
              <a:lnSpc>
                <a:spcPct val="100000"/>
              </a:lnSpc>
              <a:spcBef>
                <a:spcPts val="1200"/>
              </a:spcBef>
            </a:pPr>
            <a:r>
              <a:rPr lang="en-US" sz="2000" i="1" dirty="0"/>
              <a:t>Proactive personality </a:t>
            </a:r>
            <a:r>
              <a:rPr lang="en-US" sz="2000" dirty="0"/>
              <a:t>reflects a dispositional approach toward taking initiative at work and making changes to the work environment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11</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44603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12</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Inventories in Personality Measurement</a:t>
            </a:r>
          </a:p>
          <a:p>
            <a:pPr marL="460375" indent="-225425">
              <a:lnSpc>
                <a:spcPct val="100000"/>
              </a:lnSpc>
              <a:spcBef>
                <a:spcPts val="1200"/>
              </a:spcBef>
            </a:pPr>
            <a:r>
              <a:rPr lang="en-US" sz="2000" i="1" dirty="0"/>
              <a:t>Self-report questionnaires </a:t>
            </a:r>
            <a:r>
              <a:rPr lang="en-US" sz="2000" dirty="0"/>
              <a:t>– consist of a series of brief items asking respondents to use a multiple-choice answer format to indicate personal information about thoughts, emotions, past experiences – the five personality dimensions measured are presented in Table 12.2</a:t>
            </a:r>
          </a:p>
          <a:p>
            <a:pPr marL="460375" indent="-225425">
              <a:lnSpc>
                <a:spcPct val="100000"/>
              </a:lnSpc>
              <a:spcBef>
                <a:spcPts val="1200"/>
              </a:spcBef>
            </a:pPr>
            <a:r>
              <a:rPr lang="en-US" sz="2000" i="1" dirty="0"/>
              <a:t>Other self-report personality inventories </a:t>
            </a:r>
            <a:r>
              <a:rPr lang="en-US" sz="2000" dirty="0"/>
              <a:t>– some frequently used and names of the original authors are reported in Table 12.3</a:t>
            </a:r>
          </a:p>
          <a:p>
            <a:pPr marL="460375" indent="-225425">
              <a:lnSpc>
                <a:spcPct val="100000"/>
              </a:lnSpc>
              <a:spcBef>
                <a:spcPts val="1200"/>
              </a:spcBef>
            </a:pPr>
            <a:r>
              <a:rPr lang="en-US" sz="2000" i="1" dirty="0"/>
              <a:t>Forced-choice inventories </a:t>
            </a:r>
            <a:r>
              <a:rPr lang="en-US" sz="2000" dirty="0"/>
              <a:t>– require test-takers to choose the most liked item of two to four equally desirable items – advantage is that faking or response distortion tends to be reduced</a:t>
            </a:r>
          </a:p>
          <a:p>
            <a:pPr marL="460375" indent="-225425">
              <a:lnSpc>
                <a:spcPct val="100000"/>
              </a:lnSpc>
              <a:spcBef>
                <a:spcPts val="1200"/>
              </a:spcBef>
            </a:pPr>
            <a:r>
              <a:rPr lang="en-US" sz="2000" i="1" dirty="0"/>
              <a:t>Projective techniques </a:t>
            </a:r>
            <a:r>
              <a:rPr lang="en-US" sz="2000" dirty="0"/>
              <a:t>– similar to self-report questionnaires in that they require verbal responses that are scored to obtain measures of personality characteristics, but intentionally ambiguous</a:t>
            </a:r>
          </a:p>
        </p:txBody>
      </p:sp>
    </p:spTree>
    <p:extLst>
      <p:ext uri="{BB962C8B-B14F-4D97-AF65-F5344CB8AC3E}">
        <p14:creationId xmlns:p14="http://schemas.microsoft.com/office/powerpoint/2010/main" val="162158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13</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7" name="Picture 6">
            <a:extLst>
              <a:ext uri="{FF2B5EF4-FFF2-40B4-BE49-F238E27FC236}">
                <a16:creationId xmlns:a16="http://schemas.microsoft.com/office/drawing/2014/main" id="{01C3F35E-BE82-7148-8370-2E8B91B2254A}"/>
              </a:ext>
            </a:extLst>
          </p:cNvPr>
          <p:cNvPicPr>
            <a:picLocks noChangeAspect="1"/>
          </p:cNvPicPr>
          <p:nvPr/>
        </p:nvPicPr>
        <p:blipFill>
          <a:blip r:embed="rId2"/>
          <a:stretch>
            <a:fillRect/>
          </a:stretch>
        </p:blipFill>
        <p:spPr>
          <a:xfrm>
            <a:off x="628651" y="2036191"/>
            <a:ext cx="7886700" cy="2770122"/>
          </a:xfrm>
          <a:prstGeom prst="rect">
            <a:avLst/>
          </a:prstGeom>
        </p:spPr>
      </p:pic>
    </p:spTree>
    <p:extLst>
      <p:ext uri="{BB962C8B-B14F-4D97-AF65-F5344CB8AC3E}">
        <p14:creationId xmlns:p14="http://schemas.microsoft.com/office/powerpoint/2010/main" val="364858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3" name="Picture 2">
            <a:extLst>
              <a:ext uri="{FF2B5EF4-FFF2-40B4-BE49-F238E27FC236}">
                <a16:creationId xmlns:a16="http://schemas.microsoft.com/office/drawing/2014/main" id="{22C3CC91-D8A1-5F40-BAF0-0EC5ED69AF0F}"/>
              </a:ext>
            </a:extLst>
          </p:cNvPr>
          <p:cNvPicPr>
            <a:picLocks noChangeAspect="1"/>
          </p:cNvPicPr>
          <p:nvPr/>
        </p:nvPicPr>
        <p:blipFill>
          <a:blip r:embed="rId2"/>
          <a:stretch>
            <a:fillRect/>
          </a:stretch>
        </p:blipFill>
        <p:spPr>
          <a:xfrm>
            <a:off x="628650" y="1520048"/>
            <a:ext cx="7886700" cy="3817904"/>
          </a:xfrm>
          <a:prstGeom prst="rect">
            <a:avLst/>
          </a:prstGeom>
        </p:spPr>
      </p:pic>
    </p:spTree>
    <p:extLst>
      <p:ext uri="{BB962C8B-B14F-4D97-AF65-F5344CB8AC3E}">
        <p14:creationId xmlns:p14="http://schemas.microsoft.com/office/powerpoint/2010/main" val="330794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Observer Ratings of Personality</a:t>
            </a:r>
          </a:p>
          <a:p>
            <a:pPr marL="460375" indent="-225425">
              <a:lnSpc>
                <a:spcPct val="100000"/>
              </a:lnSpc>
              <a:spcBef>
                <a:spcPts val="1200"/>
              </a:spcBef>
            </a:pPr>
            <a:r>
              <a:rPr lang="en-US" dirty="0"/>
              <a:t>People interacting with the person (applicant) can rate the way that person tends to think, feel, act surprisingly well</a:t>
            </a:r>
          </a:p>
          <a:p>
            <a:pPr marL="460375" indent="-225425">
              <a:lnSpc>
                <a:spcPct val="100000"/>
              </a:lnSpc>
              <a:spcBef>
                <a:spcPts val="1200"/>
              </a:spcBef>
            </a:pPr>
            <a:r>
              <a:rPr lang="en-US" dirty="0"/>
              <a:t>Ratings predict job performance better than self-report assessments, particularly when the observer knows the individual and is able to observe behavior or reactions relevant to the personality trait</a:t>
            </a:r>
          </a:p>
        </p:txBody>
      </p:sp>
    </p:spTree>
    <p:extLst>
      <p:ext uri="{BB962C8B-B14F-4D97-AF65-F5344CB8AC3E}">
        <p14:creationId xmlns:p14="http://schemas.microsoft.com/office/powerpoint/2010/main" val="90716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Interview in Personality Measurement</a:t>
            </a:r>
          </a:p>
          <a:p>
            <a:pPr marL="460375" indent="-225425">
              <a:lnSpc>
                <a:spcPct val="100000"/>
              </a:lnSpc>
              <a:spcBef>
                <a:spcPts val="1200"/>
              </a:spcBef>
            </a:pPr>
            <a:r>
              <a:rPr lang="en-US" dirty="0"/>
              <a:t>An interview frequently is used as a convenient way to determine how an applicant would typically act on the job</a:t>
            </a:r>
          </a:p>
          <a:p>
            <a:pPr marL="460375" indent="-225425">
              <a:lnSpc>
                <a:spcPct val="100000"/>
              </a:lnSpc>
              <a:spcBef>
                <a:spcPts val="1200"/>
              </a:spcBef>
            </a:pPr>
            <a:r>
              <a:rPr lang="en-US" dirty="0"/>
              <a:t>One thorough review found that traits are the most frequently assessed constructs in the employment interview – conscientiousness is the single most frequently measured WRC in the interview</a:t>
            </a:r>
          </a:p>
          <a:p>
            <a:pPr marL="460375" indent="-225425">
              <a:lnSpc>
                <a:spcPct val="100000"/>
              </a:lnSpc>
              <a:spcBef>
                <a:spcPts val="1200"/>
              </a:spcBef>
            </a:pPr>
            <a:r>
              <a:rPr lang="en-US" dirty="0"/>
              <a:t>Accurate assessment of a job candidate’s personality may actually increase when using an unstructured interview rather than a structured interview – unstructured interview relies on questions that are open-ended and can be answered with a wide variety of responses resulting in more accurate assessment of the candidate’s personality</a:t>
            </a:r>
          </a:p>
        </p:txBody>
      </p:sp>
    </p:spTree>
    <p:extLst>
      <p:ext uri="{BB962C8B-B14F-4D97-AF65-F5344CB8AC3E}">
        <p14:creationId xmlns:p14="http://schemas.microsoft.com/office/powerpoint/2010/main" val="361338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17</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Evaluating the Validity of Personality Tests as a Predictor</a:t>
            </a:r>
          </a:p>
          <a:p>
            <a:pPr marL="460375" indent="-225425">
              <a:lnSpc>
                <a:spcPct val="100000"/>
              </a:lnSpc>
              <a:spcBef>
                <a:spcPts val="1200"/>
              </a:spcBef>
            </a:pPr>
            <a:r>
              <a:rPr lang="en-US" dirty="0"/>
              <a:t>The validity of self-report inventories</a:t>
            </a:r>
          </a:p>
          <a:p>
            <a:pPr marL="920750" indent="-234950">
              <a:lnSpc>
                <a:spcPct val="100000"/>
              </a:lnSpc>
              <a:spcBef>
                <a:spcPts val="1200"/>
              </a:spcBef>
              <a:buFont typeface="Wingdings" pitchFamily="2" charset="2"/>
              <a:buChar char="§"/>
            </a:pPr>
            <a:r>
              <a:rPr lang="en-US" sz="2000" dirty="0"/>
              <a:t>A study quantitatively summarized the findings from 15 prior meta-analyses of the Five-Factor Model’s predictive validity across five occupational groups and four specific work criteria, however did not focus on productive criteria that can be predicted at hire</a:t>
            </a:r>
          </a:p>
          <a:p>
            <a:pPr marL="1431925" indent="-285750">
              <a:lnSpc>
                <a:spcPct val="100000"/>
              </a:lnSpc>
              <a:spcBef>
                <a:spcPts val="1200"/>
              </a:spcBef>
              <a:buSzPct val="95000"/>
              <a:buFont typeface="+mj-lt"/>
              <a:buAutoNum type="arabicPeriod"/>
            </a:pPr>
            <a:r>
              <a:rPr lang="en-US" sz="2000" dirty="0"/>
              <a:t>Conscientiousness and emotional stability were valid predictors of overall work performance</a:t>
            </a:r>
          </a:p>
          <a:p>
            <a:pPr marL="1431925" indent="-285750">
              <a:lnSpc>
                <a:spcPct val="100000"/>
              </a:lnSpc>
              <a:spcBef>
                <a:spcPts val="1200"/>
              </a:spcBef>
              <a:buSzPct val="95000"/>
              <a:buFont typeface="+mj-lt"/>
              <a:buAutoNum type="arabicPeriod"/>
            </a:pPr>
            <a:r>
              <a:rPr lang="en-US" sz="2000" dirty="0"/>
              <a:t>Extraversion was a valid predictor for some occupational groups</a:t>
            </a:r>
          </a:p>
          <a:p>
            <a:pPr marL="1431925" indent="-285750">
              <a:lnSpc>
                <a:spcPct val="100000"/>
              </a:lnSpc>
              <a:spcBef>
                <a:spcPts val="1200"/>
              </a:spcBef>
              <a:buSzPct val="95000"/>
              <a:buFont typeface="+mj-lt"/>
              <a:buAutoNum type="arabicPeriod"/>
            </a:pPr>
            <a:r>
              <a:rPr lang="en-US" sz="2000" dirty="0"/>
              <a:t>Agreeableness and openness to experience demonstrated modest validity overall</a:t>
            </a:r>
          </a:p>
        </p:txBody>
      </p:sp>
    </p:spTree>
    <p:extLst>
      <p:ext uri="{BB962C8B-B14F-4D97-AF65-F5344CB8AC3E}">
        <p14:creationId xmlns:p14="http://schemas.microsoft.com/office/powerpoint/2010/main" val="207932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18</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fontScale="92500" lnSpcReduction="10000"/>
          </a:bodyPr>
          <a:lstStyle/>
          <a:p>
            <a:pPr marL="0" indent="0">
              <a:lnSpc>
                <a:spcPct val="100000"/>
              </a:lnSpc>
              <a:buNone/>
            </a:pPr>
            <a:r>
              <a:rPr lang="en-US" b="1" dirty="0">
                <a:latin typeface="+mj-lt"/>
              </a:rPr>
              <a:t>Evaluating the Validity of Personality Tests as a Predictor</a:t>
            </a:r>
          </a:p>
          <a:p>
            <a:pPr marL="460375" indent="-225425">
              <a:lnSpc>
                <a:spcPct val="100000"/>
              </a:lnSpc>
              <a:spcBef>
                <a:spcPts val="1200"/>
              </a:spcBef>
            </a:pPr>
            <a:r>
              <a:rPr lang="en-US" sz="2000" dirty="0"/>
              <a:t>The validity of self-report inventories</a:t>
            </a:r>
          </a:p>
          <a:p>
            <a:pPr marL="920750" indent="-234950">
              <a:lnSpc>
                <a:spcPct val="100000"/>
              </a:lnSpc>
              <a:spcBef>
                <a:spcPts val="1200"/>
              </a:spcBef>
              <a:buFont typeface="Wingdings" pitchFamily="2" charset="2"/>
              <a:buChar char="§"/>
            </a:pPr>
            <a:r>
              <a:rPr lang="en-US" sz="2000" dirty="0"/>
              <a:t>A number of other meta-analyses recently conducted to examine unique criteria – leadership, expatriate success, etc.</a:t>
            </a:r>
          </a:p>
          <a:p>
            <a:pPr marL="1431925" indent="-285750">
              <a:lnSpc>
                <a:spcPct val="100000"/>
              </a:lnSpc>
              <a:spcBef>
                <a:spcPts val="1200"/>
              </a:spcBef>
              <a:buSzPct val="95000"/>
              <a:buFont typeface="+mj-lt"/>
              <a:buAutoNum type="arabicPeriod"/>
            </a:pPr>
            <a:r>
              <a:rPr lang="en-US" sz="2000" dirty="0"/>
              <a:t>When selecting effective leaders from ineffective ones, results reveal that those candidates high in extraversion, openness to experience, and emotional stability experience the greatest success on the job</a:t>
            </a:r>
          </a:p>
          <a:p>
            <a:pPr marL="1431925" indent="-285750">
              <a:lnSpc>
                <a:spcPct val="100000"/>
              </a:lnSpc>
              <a:spcBef>
                <a:spcPts val="1200"/>
              </a:spcBef>
              <a:buSzPct val="95000"/>
              <a:buFont typeface="+mj-lt"/>
              <a:buAutoNum type="arabicPeriod"/>
            </a:pPr>
            <a:r>
              <a:rPr lang="en-US" sz="2000" dirty="0"/>
              <a:t>Teamwork is an important criterion</a:t>
            </a:r>
          </a:p>
          <a:p>
            <a:pPr marL="1431925" indent="-285750">
              <a:lnSpc>
                <a:spcPct val="100000"/>
              </a:lnSpc>
              <a:spcBef>
                <a:spcPts val="1200"/>
              </a:spcBef>
              <a:buSzPct val="95000"/>
              <a:buFont typeface="+mj-lt"/>
              <a:buAutoNum type="arabicPeriod"/>
            </a:pPr>
            <a:r>
              <a:rPr lang="en-US" sz="2000" dirty="0"/>
              <a:t>Two other meta-analyses show how these traits relate to expatriate job performance as well as entrepreneurial status</a:t>
            </a:r>
          </a:p>
          <a:p>
            <a:pPr marL="1431925" indent="-285750">
              <a:lnSpc>
                <a:spcPct val="100000"/>
              </a:lnSpc>
              <a:spcBef>
                <a:spcPts val="1200"/>
              </a:spcBef>
              <a:buSzPct val="95000"/>
              <a:buFont typeface="+mj-lt"/>
              <a:buAutoNum type="arabicPeriod"/>
            </a:pPr>
            <a:r>
              <a:rPr lang="en-US" sz="2000" dirty="0"/>
              <a:t>Two other recent studies examine deviant behavior and turnover</a:t>
            </a:r>
          </a:p>
          <a:p>
            <a:pPr marL="1431925" indent="-285750">
              <a:lnSpc>
                <a:spcPct val="100000"/>
              </a:lnSpc>
              <a:spcBef>
                <a:spcPts val="1200"/>
              </a:spcBef>
              <a:buSzPct val="95000"/>
              <a:buFont typeface="+mj-lt"/>
              <a:buAutoNum type="arabicPeriod"/>
            </a:pPr>
            <a:r>
              <a:rPr lang="en-US" sz="2000" dirty="0"/>
              <a:t>A final set of meta-analyses investigate the process through which personality affects job performance</a:t>
            </a:r>
          </a:p>
        </p:txBody>
      </p:sp>
    </p:spTree>
    <p:extLst>
      <p:ext uri="{BB962C8B-B14F-4D97-AF65-F5344CB8AC3E}">
        <p14:creationId xmlns:p14="http://schemas.microsoft.com/office/powerpoint/2010/main" val="324357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19</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Validity of Ratings from Other Observers</a:t>
            </a:r>
          </a:p>
          <a:p>
            <a:pPr marL="460375" indent="-225425">
              <a:lnSpc>
                <a:spcPct val="100000"/>
              </a:lnSpc>
              <a:spcBef>
                <a:spcPts val="1200"/>
              </a:spcBef>
            </a:pPr>
            <a:r>
              <a:rPr lang="en-US" sz="2000" dirty="0"/>
              <a:t>Validity of projective techniques</a:t>
            </a:r>
          </a:p>
          <a:p>
            <a:pPr marL="920750" indent="-234950">
              <a:lnSpc>
                <a:spcPct val="100000"/>
              </a:lnSpc>
              <a:spcBef>
                <a:spcPts val="1200"/>
              </a:spcBef>
              <a:buFont typeface="Wingdings" pitchFamily="2" charset="2"/>
              <a:buChar char="§"/>
            </a:pPr>
            <a:r>
              <a:rPr lang="en-US" sz="2000" dirty="0"/>
              <a:t>Various issues arise concerning scoring and use of information obtained from projective instruments that lead to questions about their general usefulness in selection</a:t>
            </a:r>
          </a:p>
          <a:p>
            <a:pPr marL="1373188" indent="-227013">
              <a:lnSpc>
                <a:spcPct val="100000"/>
              </a:lnSpc>
              <a:spcBef>
                <a:spcPts val="1200"/>
              </a:spcBef>
              <a:buFont typeface="System Font Regular"/>
              <a:buChar char="–"/>
            </a:pPr>
            <a:r>
              <a:rPr lang="en-US" sz="2000" dirty="0"/>
              <a:t>Reliability of an individual’s responses at two different times</a:t>
            </a:r>
          </a:p>
          <a:p>
            <a:pPr marL="1373188" indent="-227013">
              <a:lnSpc>
                <a:spcPct val="100000"/>
              </a:lnSpc>
              <a:spcBef>
                <a:spcPts val="1200"/>
              </a:spcBef>
              <a:buFont typeface="System Font Regular"/>
              <a:buChar char="–"/>
            </a:pPr>
            <a:r>
              <a:rPr lang="en-US" sz="2000" dirty="0"/>
              <a:t>The impact on an individual’s score due to the total number of responses given</a:t>
            </a:r>
          </a:p>
          <a:p>
            <a:pPr marL="1373188" indent="-227013">
              <a:lnSpc>
                <a:spcPct val="100000"/>
              </a:lnSpc>
              <a:spcBef>
                <a:spcPts val="1200"/>
              </a:spcBef>
              <a:buFont typeface="System Font Regular"/>
              <a:buChar char="–"/>
            </a:pPr>
            <a:r>
              <a:rPr lang="en-US" sz="2000" dirty="0"/>
              <a:t>The scoring of the information provided, for which the proposed benefit of projective instruments becomes a liability</a:t>
            </a:r>
          </a:p>
        </p:txBody>
      </p:sp>
    </p:spTree>
    <p:extLst>
      <p:ext uri="{BB962C8B-B14F-4D97-AF65-F5344CB8AC3E}">
        <p14:creationId xmlns:p14="http://schemas.microsoft.com/office/powerpoint/2010/main" val="256411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00B3-2A7D-2849-9940-D8F169FA7CA3}"/>
              </a:ext>
            </a:extLst>
          </p:cNvPr>
          <p:cNvSpPr>
            <a:spLocks noGrp="1"/>
          </p:cNvSpPr>
          <p:nvPr>
            <p:ph type="ctrTitle"/>
          </p:nvPr>
        </p:nvSpPr>
        <p:spPr/>
        <p:txBody>
          <a:bodyPr/>
          <a:lstStyle/>
          <a:p>
            <a:r>
              <a:rPr lang="en-US" dirty="0"/>
              <a:t>CHAPTER 12</a:t>
            </a:r>
          </a:p>
        </p:txBody>
      </p:sp>
      <p:sp>
        <p:nvSpPr>
          <p:cNvPr id="3" name="Subtitle 2">
            <a:extLst>
              <a:ext uri="{FF2B5EF4-FFF2-40B4-BE49-F238E27FC236}">
                <a16:creationId xmlns:a16="http://schemas.microsoft.com/office/drawing/2014/main" id="{3C87261A-2016-554F-83F9-3BB5B8389AA5}"/>
              </a:ext>
            </a:extLst>
          </p:cNvPr>
          <p:cNvSpPr>
            <a:spLocks noGrp="1"/>
          </p:cNvSpPr>
          <p:nvPr>
            <p:ph type="subTitle" idx="1"/>
          </p:nvPr>
        </p:nvSpPr>
        <p:spPr/>
        <p:txBody>
          <a:bodyPr>
            <a:normAutofit/>
          </a:bodyPr>
          <a:lstStyle/>
          <a:p>
            <a:r>
              <a:rPr lang="en-US" dirty="0"/>
              <a:t>Personality Assessment for Selection</a:t>
            </a:r>
          </a:p>
        </p:txBody>
      </p:sp>
      <p:sp>
        <p:nvSpPr>
          <p:cNvPr id="4" name="Date Placeholder 3">
            <a:extLst>
              <a:ext uri="{FF2B5EF4-FFF2-40B4-BE49-F238E27FC236}">
                <a16:creationId xmlns:a16="http://schemas.microsoft.com/office/drawing/2014/main" id="{98F5BBC6-81EA-E44F-988D-3558FFA57D66}"/>
              </a:ext>
            </a:extLst>
          </p:cNvPr>
          <p:cNvSpPr>
            <a:spLocks noGrp="1"/>
          </p:cNvSpPr>
          <p:nvPr>
            <p:ph type="dt" sz="half" idx="10"/>
          </p:nvPr>
        </p:nvSpPr>
        <p:spPr>
          <a:xfrm>
            <a:off x="685800" y="6356352"/>
            <a:ext cx="7772400" cy="293024"/>
          </a:xfrm>
        </p:spPr>
        <p:txBody>
          <a:bodyPr lIns="0" tIns="0" rIns="0" bIns="0" anchor="b" anchorCtr="0"/>
          <a:lstStyle>
            <a:lvl1pPr algn="ctr">
              <a:defRPr sz="800" b="1">
                <a:latin typeface="+mj-lt"/>
              </a:defRPr>
            </a:lvl1p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312063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20</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Legal Issues in the Use of Personality Tests</a:t>
            </a:r>
          </a:p>
          <a:p>
            <a:pPr marL="460375" indent="-225425">
              <a:lnSpc>
                <a:spcPct val="100000"/>
              </a:lnSpc>
              <a:spcBef>
                <a:spcPts val="1200"/>
              </a:spcBef>
            </a:pPr>
            <a:r>
              <a:rPr lang="en-US" sz="2000" dirty="0"/>
              <a:t>Faking in personality inventories</a:t>
            </a:r>
          </a:p>
          <a:p>
            <a:pPr marL="920750" indent="-234950">
              <a:lnSpc>
                <a:spcPct val="100000"/>
              </a:lnSpc>
              <a:spcBef>
                <a:spcPts val="1200"/>
              </a:spcBef>
              <a:buFont typeface="Wingdings" pitchFamily="2" charset="2"/>
              <a:buChar char="§"/>
            </a:pPr>
            <a:r>
              <a:rPr lang="en-US" sz="2000" dirty="0"/>
              <a:t>Do candidates intentionally alter their responses to increase the likelihood of receiving a job offer? Empirical evidence is contradictory</a:t>
            </a:r>
          </a:p>
          <a:p>
            <a:pPr marL="920750" indent="-234950">
              <a:lnSpc>
                <a:spcPct val="100000"/>
              </a:lnSpc>
              <a:spcBef>
                <a:spcPts val="1200"/>
              </a:spcBef>
              <a:buFont typeface="Wingdings" pitchFamily="2" charset="2"/>
              <a:buChar char="§"/>
            </a:pPr>
            <a:r>
              <a:rPr lang="en-US" sz="2000" dirty="0"/>
              <a:t>What are the implications if candidates do fake? Little evidence that faking affects predictive validity of personality inventories</a:t>
            </a:r>
          </a:p>
          <a:p>
            <a:pPr marL="920750" indent="-234950">
              <a:lnSpc>
                <a:spcPct val="100000"/>
              </a:lnSpc>
              <a:spcBef>
                <a:spcPts val="1200"/>
              </a:spcBef>
              <a:buFont typeface="Wingdings" pitchFamily="2" charset="2"/>
              <a:buChar char="§"/>
            </a:pPr>
            <a:r>
              <a:rPr lang="en-US" sz="2000" dirty="0"/>
              <a:t>Evidence that some applicants harmed by those who fake – this effect is greatest when only a small proportion of applicants are selected</a:t>
            </a:r>
          </a:p>
          <a:p>
            <a:pPr marL="920750" indent="-234950">
              <a:lnSpc>
                <a:spcPct val="100000"/>
              </a:lnSpc>
              <a:spcBef>
                <a:spcPts val="1200"/>
              </a:spcBef>
              <a:buFont typeface="Wingdings" pitchFamily="2" charset="2"/>
              <a:buChar char="§"/>
            </a:pPr>
            <a:r>
              <a:rPr lang="en-US" sz="2000" dirty="0"/>
              <a:t>Research suggests that instructions should include a warning that faking may be detected </a:t>
            </a:r>
          </a:p>
        </p:txBody>
      </p:sp>
    </p:spTree>
    <p:extLst>
      <p:ext uri="{BB962C8B-B14F-4D97-AF65-F5344CB8AC3E}">
        <p14:creationId xmlns:p14="http://schemas.microsoft.com/office/powerpoint/2010/main" val="128909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Personality Measurement Methods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21</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
        <p:nvSpPr>
          <p:cNvPr id="8" name="Content Placeholder 2">
            <a:extLst>
              <a:ext uri="{FF2B5EF4-FFF2-40B4-BE49-F238E27FC236}">
                <a16:creationId xmlns:a16="http://schemas.microsoft.com/office/drawing/2014/main" id="{DF50ADB6-EBF5-B24E-8758-2F8262ED11D7}"/>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Role of Technology and Global Trends</a:t>
            </a:r>
          </a:p>
          <a:p>
            <a:pPr marL="460375" indent="-225425">
              <a:lnSpc>
                <a:spcPct val="100000"/>
              </a:lnSpc>
              <a:spcBef>
                <a:spcPts val="1200"/>
              </a:spcBef>
            </a:pPr>
            <a:r>
              <a:rPr lang="en-US" sz="2000" dirty="0"/>
              <a:t>Rapid changes in computer technology and web-based assessments continue to provide greater efficiency in testing, offer access to a larger, more diverse applicant pool, and provide more precise measurement of constructions, through application of item-response theory</a:t>
            </a:r>
          </a:p>
          <a:p>
            <a:pPr marL="460375" indent="-225425">
              <a:lnSpc>
                <a:spcPct val="100000"/>
              </a:lnSpc>
              <a:spcBef>
                <a:spcPts val="1200"/>
              </a:spcBef>
            </a:pPr>
            <a:r>
              <a:rPr lang="en-US" sz="2000" dirty="0"/>
              <a:t>Web-based personality tests result in high levels of internal consistency – scores are equivalent to paper-and-pencil personality scores and have similar correlations between items</a:t>
            </a:r>
          </a:p>
          <a:p>
            <a:pPr marL="460375" indent="-225425">
              <a:lnSpc>
                <a:spcPct val="100000"/>
              </a:lnSpc>
              <a:spcBef>
                <a:spcPts val="1200"/>
              </a:spcBef>
            </a:pPr>
            <a:r>
              <a:rPr lang="en-US" sz="2000" dirty="0"/>
              <a:t>Responses to personality tests seem to be influenced by cultural norms – differences in scores across cultural groups resulting from different response tendencies and nonequivalence across cultures</a:t>
            </a:r>
          </a:p>
          <a:p>
            <a:pPr marL="460375" indent="-225425">
              <a:lnSpc>
                <a:spcPct val="100000"/>
              </a:lnSpc>
              <a:spcBef>
                <a:spcPts val="1200"/>
              </a:spcBef>
            </a:pPr>
            <a:r>
              <a:rPr lang="en-US" sz="2000" dirty="0"/>
              <a:t>Interpret scores by comparing to norms based on a cluster of countries that are culturally similar</a:t>
            </a:r>
          </a:p>
        </p:txBody>
      </p:sp>
    </p:spTree>
    <p:extLst>
      <p:ext uri="{BB962C8B-B14F-4D97-AF65-F5344CB8AC3E}">
        <p14:creationId xmlns:p14="http://schemas.microsoft.com/office/powerpoint/2010/main" val="120394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Recommendations for the Use of </a:t>
            </a:r>
            <a:br>
              <a:rPr lang="en-US" dirty="0"/>
            </a:br>
            <a:r>
              <a:rPr lang="en-US" dirty="0"/>
              <a:t>Personality Data</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Define Personality Traits in Terms of Job Behaviors</a:t>
            </a:r>
          </a:p>
          <a:p>
            <a:pPr marL="460375" indent="-225425">
              <a:lnSpc>
                <a:spcPct val="100000"/>
              </a:lnSpc>
              <a:spcBef>
                <a:spcPts val="1200"/>
              </a:spcBef>
            </a:pPr>
            <a:r>
              <a:rPr lang="en-US" dirty="0"/>
              <a:t>Definition of important worker attributes necessary for all selection measures, however lack of a definition seems to be more common with personality measurement than other types of worker attributes</a:t>
            </a:r>
          </a:p>
          <a:p>
            <a:pPr marL="460375" indent="-225425">
              <a:lnSpc>
                <a:spcPct val="100000"/>
              </a:lnSpc>
              <a:spcBef>
                <a:spcPts val="1200"/>
              </a:spcBef>
            </a:pPr>
            <a:r>
              <a:rPr lang="en-US" dirty="0"/>
              <a:t>Job analysis information could supply information to generate adequate definitions in two ways</a:t>
            </a:r>
          </a:p>
          <a:p>
            <a:pPr marL="977900" indent="-292100">
              <a:lnSpc>
                <a:spcPct val="100000"/>
              </a:lnSpc>
              <a:spcBef>
                <a:spcPts val="1200"/>
              </a:spcBef>
              <a:buSzPct val="95000"/>
              <a:buFont typeface="+mj-lt"/>
              <a:buAutoNum type="arabicPeriod"/>
            </a:pPr>
            <a:r>
              <a:rPr lang="en-US" dirty="0"/>
              <a:t>Through task approach</a:t>
            </a:r>
          </a:p>
          <a:p>
            <a:pPr marL="977900" indent="-292100">
              <a:lnSpc>
                <a:spcPct val="100000"/>
              </a:lnSpc>
              <a:spcBef>
                <a:spcPts val="1200"/>
              </a:spcBef>
              <a:buSzPct val="95000"/>
              <a:buFont typeface="+mj-lt"/>
              <a:buAutoNum type="arabicPeriod"/>
            </a:pPr>
            <a:r>
              <a:rPr lang="en-US" dirty="0"/>
              <a:t>Job analysis methods that produce worker attributes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22</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42702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Recommendations for the Use of </a:t>
            </a:r>
            <a:br>
              <a:rPr lang="en-US" dirty="0"/>
            </a:br>
            <a:r>
              <a:rPr lang="en-US" dirty="0"/>
              <a:t>Personality Data</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Define Work Effectiveness as Training Productive Employees</a:t>
            </a:r>
          </a:p>
          <a:p>
            <a:pPr marL="460375" indent="-225425">
              <a:lnSpc>
                <a:spcPct val="100000"/>
              </a:lnSpc>
              <a:spcBef>
                <a:spcPts val="1200"/>
              </a:spcBef>
            </a:pPr>
            <a:r>
              <a:rPr lang="en-US" dirty="0"/>
              <a:t>Possible to identify and predict a broad overall work effectiveness criterion </a:t>
            </a:r>
            <a:r>
              <a:rPr lang="en-US" i="1" dirty="0"/>
              <a:t>at hire</a:t>
            </a:r>
            <a:r>
              <a:rPr lang="en-US" dirty="0"/>
              <a:t>, but only if we simultaneously consider those WRCs that predict retaining employees who are also highly productive</a:t>
            </a:r>
          </a:p>
          <a:p>
            <a:pPr marL="460375" indent="-225425">
              <a:lnSpc>
                <a:spcPct val="100000"/>
              </a:lnSpc>
              <a:spcBef>
                <a:spcPts val="1200"/>
              </a:spcBef>
            </a:pPr>
            <a:r>
              <a:rPr lang="en-US" dirty="0"/>
              <a:t>Predictors need to be comparably broad to the overall work effectiveness measure and each personality trait should be psychologically meaningful yet capture the general factor common to the many diverse facets of that trait</a:t>
            </a:r>
          </a:p>
          <a:p>
            <a:pPr marL="460375" indent="-225425">
              <a:lnSpc>
                <a:spcPct val="100000"/>
              </a:lnSpc>
              <a:spcBef>
                <a:spcPts val="1200"/>
              </a:spcBef>
            </a:pPr>
            <a:r>
              <a:rPr lang="en-US" dirty="0"/>
              <a:t>Generally need to focus on a small set of predictors to ensure significant gains in incremental validity</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23</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41306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Recommendations for the Use of </a:t>
            </a:r>
            <a:br>
              <a:rPr lang="en-US" dirty="0"/>
            </a:br>
            <a:r>
              <a:rPr lang="en-US" dirty="0"/>
              <a:t>Personality Data</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Appropriateness of the Selection Instrument</a:t>
            </a:r>
          </a:p>
          <a:p>
            <a:pPr marL="460375" indent="-225425">
              <a:lnSpc>
                <a:spcPct val="100000"/>
              </a:lnSpc>
              <a:spcBef>
                <a:spcPts val="1200"/>
              </a:spcBef>
            </a:pPr>
            <a:r>
              <a:rPr lang="en-US" dirty="0"/>
              <a:t>Two important characteristics of the personality selection measure should be considered</a:t>
            </a:r>
          </a:p>
          <a:p>
            <a:pPr marL="977900" indent="-292100">
              <a:lnSpc>
                <a:spcPct val="100000"/>
              </a:lnSpc>
              <a:spcBef>
                <a:spcPts val="1200"/>
              </a:spcBef>
              <a:buSzPct val="95000"/>
              <a:buFont typeface="+mj-lt"/>
              <a:buAutoNum type="arabicPeriod"/>
            </a:pPr>
            <a:r>
              <a:rPr lang="en-US" dirty="0"/>
              <a:t>Breadth of the personality trait being measured – more effective in selection to use traits that affect a wide set of behaviors simultaneously rather than a narrow set</a:t>
            </a:r>
          </a:p>
          <a:p>
            <a:pPr marL="977900" indent="-292100">
              <a:lnSpc>
                <a:spcPct val="100000"/>
              </a:lnSpc>
              <a:spcBef>
                <a:spcPts val="1200"/>
              </a:spcBef>
              <a:buSzPct val="95000"/>
              <a:buFont typeface="+mj-lt"/>
              <a:buAutoNum type="arabicPeriod"/>
            </a:pPr>
            <a:r>
              <a:rPr lang="en-US" dirty="0"/>
              <a:t>Whether respondents can learn “correct” responses to the instrument – instruments for which appropriate responses are not apparent are preferable to those for which answers are apparent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754441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Recommendations for the Use of </a:t>
            </a:r>
            <a:br>
              <a:rPr lang="en-US" dirty="0"/>
            </a:br>
            <a:r>
              <a:rPr lang="en-US" dirty="0"/>
              <a:t>Personality Data</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fontScale="92500"/>
          </a:bodyPr>
          <a:lstStyle/>
          <a:p>
            <a:pPr marL="0" indent="0">
              <a:lnSpc>
                <a:spcPct val="100000"/>
              </a:lnSpc>
              <a:buNone/>
            </a:pPr>
            <a:r>
              <a:rPr lang="en-US" b="1" dirty="0">
                <a:latin typeface="+mj-lt"/>
              </a:rPr>
              <a:t>The Appropriateness of the Selection Instrument</a:t>
            </a:r>
          </a:p>
          <a:p>
            <a:pPr marL="460375" indent="-225425">
              <a:lnSpc>
                <a:spcPct val="100000"/>
              </a:lnSpc>
              <a:spcBef>
                <a:spcPts val="1200"/>
              </a:spcBef>
            </a:pPr>
            <a:r>
              <a:rPr lang="en-US" dirty="0"/>
              <a:t>Source of measurement</a:t>
            </a:r>
          </a:p>
          <a:p>
            <a:pPr marL="917575">
              <a:lnSpc>
                <a:spcPct val="100000"/>
              </a:lnSpc>
              <a:spcBef>
                <a:spcPts val="600"/>
              </a:spcBef>
              <a:buFont typeface="Wingdings" pitchFamily="2" charset="2"/>
              <a:buChar char="§"/>
            </a:pPr>
            <a:r>
              <a:rPr lang="en-US" dirty="0"/>
              <a:t>Observer ratings of personality shown to predict performance better than self-reports, thus considerable value to considering ways to assess personality in the interview (letters of reference, headhunters)</a:t>
            </a:r>
          </a:p>
          <a:p>
            <a:pPr marL="460375" indent="-225425">
              <a:lnSpc>
                <a:spcPct val="100000"/>
              </a:lnSpc>
              <a:spcBef>
                <a:spcPts val="1200"/>
              </a:spcBef>
            </a:pPr>
            <a:r>
              <a:rPr lang="en-US" dirty="0"/>
              <a:t>Incremental validity over other selection measures</a:t>
            </a:r>
          </a:p>
          <a:p>
            <a:pPr marL="917575">
              <a:lnSpc>
                <a:spcPct val="100000"/>
              </a:lnSpc>
              <a:spcBef>
                <a:spcPts val="600"/>
              </a:spcBef>
              <a:buFont typeface="Wingdings" pitchFamily="2" charset="2"/>
              <a:buChar char="§"/>
            </a:pPr>
            <a:r>
              <a:rPr lang="en-US" dirty="0"/>
              <a:t>Low correlations among various predictors reduce the extent of overlap or redundant information being assessed and thus result in incremental gains in predictive validity when combining multiple predictors</a:t>
            </a:r>
          </a:p>
          <a:p>
            <a:pPr marL="460375" indent="-225425">
              <a:lnSpc>
                <a:spcPct val="100000"/>
              </a:lnSpc>
              <a:spcBef>
                <a:spcPts val="1200"/>
              </a:spcBef>
            </a:pPr>
            <a:r>
              <a:rPr lang="en-US" dirty="0"/>
              <a:t>Trade-offs between validity and disparate impact</a:t>
            </a:r>
          </a:p>
          <a:p>
            <a:pPr marL="917575">
              <a:lnSpc>
                <a:spcPct val="100000"/>
              </a:lnSpc>
              <a:spcBef>
                <a:spcPts val="600"/>
              </a:spcBef>
              <a:buFont typeface="Wingdings" pitchFamily="2" charset="2"/>
              <a:buChar char="§"/>
            </a:pPr>
            <a:r>
              <a:rPr lang="en-US" dirty="0"/>
              <a:t>Practitioners should continue to examine mean score differences between different subgroups of applicants to ensure disparate impact is reduced</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423075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Recommendations for the Use of </a:t>
            </a:r>
            <a:br>
              <a:rPr lang="en-US" dirty="0"/>
            </a:br>
            <a:r>
              <a:rPr lang="en-US" dirty="0"/>
              <a:t>Personality Data</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Appropriateness of the Selection Instrument</a:t>
            </a:r>
          </a:p>
          <a:p>
            <a:pPr marL="460375" indent="-225425">
              <a:lnSpc>
                <a:spcPct val="100000"/>
              </a:lnSpc>
              <a:spcBef>
                <a:spcPts val="1200"/>
              </a:spcBef>
            </a:pPr>
            <a:r>
              <a:rPr lang="en-US" dirty="0"/>
              <a:t>Faking “good” during selection</a:t>
            </a:r>
          </a:p>
          <a:p>
            <a:pPr marL="917575">
              <a:lnSpc>
                <a:spcPct val="100000"/>
              </a:lnSpc>
              <a:spcBef>
                <a:spcPts val="600"/>
              </a:spcBef>
              <a:buFont typeface="Wingdings" pitchFamily="2" charset="2"/>
              <a:buChar char="§"/>
            </a:pPr>
            <a:r>
              <a:rPr lang="en-US" dirty="0"/>
              <a:t>We know that including warnings in the instructions that faking on the personality test can be detected, and may require retesting, tends to discourage faking – warnings work</a:t>
            </a:r>
          </a:p>
          <a:p>
            <a:pPr marL="460375" indent="-225425">
              <a:lnSpc>
                <a:spcPct val="100000"/>
              </a:lnSpc>
              <a:spcBef>
                <a:spcPts val="1200"/>
              </a:spcBef>
            </a:pPr>
            <a:r>
              <a:rPr lang="en-US" dirty="0"/>
              <a:t>Cheating during selection</a:t>
            </a:r>
          </a:p>
          <a:p>
            <a:pPr marL="917575">
              <a:lnSpc>
                <a:spcPct val="100000"/>
              </a:lnSpc>
              <a:spcBef>
                <a:spcPts val="600"/>
              </a:spcBef>
              <a:buFont typeface="Wingdings" pitchFamily="2" charset="2"/>
              <a:buChar char="§"/>
            </a:pPr>
            <a:r>
              <a:rPr lang="en-US" dirty="0"/>
              <a:t>The Internet provides for more efficient testing more cheaply – such tests should be proctored to enhance standardization of the testing procedures as well as to ensure security</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51364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Recommendations for the Use of </a:t>
            </a:r>
            <a:br>
              <a:rPr lang="en-US" dirty="0"/>
            </a:br>
            <a:r>
              <a:rPr lang="en-US" dirty="0"/>
              <a:t>Personality Data</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The Appropriateness of the Selection Instrument</a:t>
            </a:r>
          </a:p>
          <a:p>
            <a:pPr marL="460375" indent="-225425">
              <a:lnSpc>
                <a:spcPct val="100000"/>
              </a:lnSpc>
              <a:spcBef>
                <a:spcPts val="1200"/>
              </a:spcBef>
            </a:pPr>
            <a:r>
              <a:rPr lang="en-US" dirty="0"/>
              <a:t>Using “at-work” personality tests</a:t>
            </a:r>
          </a:p>
          <a:p>
            <a:pPr marL="917575">
              <a:lnSpc>
                <a:spcPct val="100000"/>
              </a:lnSpc>
              <a:spcBef>
                <a:spcPts val="600"/>
              </a:spcBef>
              <a:buFont typeface="Wingdings" pitchFamily="2" charset="2"/>
              <a:buChar char="§"/>
            </a:pPr>
            <a:r>
              <a:rPr lang="en-US" dirty="0"/>
              <a:t>Contextualizing personality items so that they encourage the test-taker to think about their behavior “at work” can lead to superior predictive validity – linking responses through at-work items leads to significant gains in predictive validity</a:t>
            </a:r>
          </a:p>
          <a:p>
            <a:pPr marL="460375" indent="-225425">
              <a:lnSpc>
                <a:spcPct val="100000"/>
              </a:lnSpc>
              <a:spcBef>
                <a:spcPts val="1200"/>
              </a:spcBef>
            </a:pPr>
            <a:r>
              <a:rPr lang="en-US" dirty="0"/>
              <a:t>Realizing prediction gains over time</a:t>
            </a:r>
          </a:p>
          <a:p>
            <a:pPr marL="917575">
              <a:lnSpc>
                <a:spcPct val="100000"/>
              </a:lnSpc>
              <a:spcBef>
                <a:spcPts val="600"/>
              </a:spcBef>
              <a:buFont typeface="Wingdings" pitchFamily="2" charset="2"/>
              <a:buChar char="§"/>
            </a:pPr>
            <a:r>
              <a:rPr lang="en-US" dirty="0"/>
              <a:t>Hiring candidates based on their personality can lead to substantial long-term gains for both the individual and the organization – reveals the value of using personality ensure effective selection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27</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528755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39"/>
            <a:ext cx="7886700" cy="5022601"/>
          </a:xfrm>
        </p:spPr>
        <p:txBody>
          <a:bodyPr>
            <a:normAutofit/>
          </a:bodyPr>
          <a:lstStyle/>
          <a:p>
            <a:pPr marL="234950" indent="-227013">
              <a:lnSpc>
                <a:spcPct val="100000"/>
              </a:lnSpc>
              <a:spcBef>
                <a:spcPts val="1200"/>
              </a:spcBef>
            </a:pPr>
            <a:r>
              <a:rPr lang="en-US" dirty="0"/>
              <a:t>Traits vary greatly in the extent to which they influence behavior</a:t>
            </a:r>
          </a:p>
          <a:p>
            <a:pPr marL="685800" indent="-225425">
              <a:lnSpc>
                <a:spcPct val="100000"/>
              </a:lnSpc>
              <a:spcBef>
                <a:spcPts val="1200"/>
              </a:spcBef>
              <a:buFont typeface="Wingdings" pitchFamily="2" charset="2"/>
              <a:buChar char="§"/>
            </a:pPr>
            <a:r>
              <a:rPr lang="en-US" sz="2000" dirty="0"/>
              <a:t>A small number of core traits have a strong influence on behavior when aggregated over many instances of that behavior</a:t>
            </a:r>
          </a:p>
          <a:p>
            <a:pPr marL="685800" indent="-225425">
              <a:lnSpc>
                <a:spcPct val="100000"/>
              </a:lnSpc>
              <a:spcBef>
                <a:spcPts val="1200"/>
              </a:spcBef>
              <a:buFont typeface="Wingdings" pitchFamily="2" charset="2"/>
              <a:buChar char="§"/>
            </a:pPr>
            <a:r>
              <a:rPr lang="en-US" sz="2000" dirty="0"/>
              <a:t>A larger number of narrower facets will achieve higher predictive validity, but only for relatively limited or more precise outcomes</a:t>
            </a:r>
          </a:p>
          <a:p>
            <a:pPr marL="234950" indent="-227013">
              <a:lnSpc>
                <a:spcPct val="100000"/>
              </a:lnSpc>
              <a:spcBef>
                <a:spcPts val="1200"/>
              </a:spcBef>
            </a:pPr>
            <a:r>
              <a:rPr lang="en-US" dirty="0"/>
              <a:t>The situation has an important influence on an individual’s behavior</a:t>
            </a:r>
          </a:p>
          <a:p>
            <a:pPr marL="234950" indent="-227013">
              <a:lnSpc>
                <a:spcPct val="100000"/>
              </a:lnSpc>
              <a:spcBef>
                <a:spcPts val="1200"/>
              </a:spcBef>
            </a:pPr>
            <a:r>
              <a:rPr lang="en-US" dirty="0"/>
              <a:t>Measuring personality is challenging – steps must be taken to reduce “faking good” or cheating on web-based assessments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28</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46658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D598-09D5-8F48-AF4A-281DB26967D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F51D511-CA58-6B49-A216-69BD5E7A719D}"/>
              </a:ext>
            </a:extLst>
          </p:cNvPr>
          <p:cNvSpPr>
            <a:spLocks noGrp="1"/>
          </p:cNvSpPr>
          <p:nvPr>
            <p:ph idx="1"/>
          </p:nvPr>
        </p:nvSpPr>
        <p:spPr>
          <a:xfrm>
            <a:off x="628650" y="1463040"/>
            <a:ext cx="7886700" cy="4955514"/>
          </a:xfrm>
        </p:spPr>
        <p:txBody>
          <a:bodyPr>
            <a:noAutofit/>
          </a:bodyPr>
          <a:lstStyle/>
          <a:p>
            <a:pPr marL="290513" indent="-290513">
              <a:buFont typeface="+mj-lt"/>
              <a:buAutoNum type="arabicPeriod"/>
            </a:pPr>
            <a:r>
              <a:rPr lang="en-US" dirty="0"/>
              <a:t>Know and define the five personality traits of the Five-Factor Model.</a:t>
            </a:r>
          </a:p>
          <a:p>
            <a:pPr marL="290513" indent="-290513">
              <a:buFont typeface="+mj-lt"/>
              <a:buAutoNum type="arabicPeriod"/>
            </a:pPr>
            <a:r>
              <a:rPr lang="en-US" dirty="0"/>
              <a:t>Be aware of different measurement methods to assess these personality traits.</a:t>
            </a:r>
          </a:p>
          <a:p>
            <a:pPr marL="290513" indent="-290513">
              <a:buFont typeface="+mj-lt"/>
              <a:buAutoNum type="arabicPeriod"/>
            </a:pPr>
            <a:r>
              <a:rPr lang="en-US" dirty="0"/>
              <a:t>Understand why faking may be an issue and how to minimize its influence.</a:t>
            </a:r>
          </a:p>
          <a:p>
            <a:pPr marL="290513" indent="-290513">
              <a:buFont typeface="+mj-lt"/>
              <a:buAutoNum type="arabicPeriod"/>
            </a:pPr>
            <a:r>
              <a:rPr lang="en-US" dirty="0"/>
              <a:t>Know when a personality trait will be a useful predictor.</a:t>
            </a:r>
          </a:p>
          <a:p>
            <a:pPr marL="290513" indent="-290513">
              <a:buFont typeface="+mj-lt"/>
              <a:buAutoNum type="arabicPeriod"/>
            </a:pPr>
            <a:r>
              <a:rPr lang="en-US" dirty="0"/>
              <a:t>Apply steps to use personality and to establish job relevance.</a:t>
            </a:r>
          </a:p>
          <a:p>
            <a:pPr marL="290513" indent="-290513">
              <a:buFont typeface="+mj-lt"/>
              <a:buAutoNum type="arabicPeriod"/>
            </a:pPr>
            <a:r>
              <a:rPr lang="en-US" dirty="0"/>
              <a:t>Be aware of legal concerns.</a:t>
            </a:r>
            <a:endParaRPr lang="en-US" sz="1800" dirty="0"/>
          </a:p>
        </p:txBody>
      </p:sp>
      <p:sp>
        <p:nvSpPr>
          <p:cNvPr id="4" name="Slide Number Placeholder 3">
            <a:extLst>
              <a:ext uri="{FF2B5EF4-FFF2-40B4-BE49-F238E27FC236}">
                <a16:creationId xmlns:a16="http://schemas.microsoft.com/office/drawing/2014/main" id="{D57030AA-A40A-194F-91D7-5F88D79BBE96}"/>
              </a:ext>
            </a:extLst>
          </p:cNvPr>
          <p:cNvSpPr>
            <a:spLocks noGrp="1"/>
          </p:cNvSpPr>
          <p:nvPr>
            <p:ph type="sldNum" sz="quarter" idx="12"/>
          </p:nvPr>
        </p:nvSpPr>
        <p:spPr/>
        <p:txBody>
          <a:bodyPr/>
          <a:lstStyle/>
          <a:p>
            <a:fld id="{C6E7765F-978A-F841-9637-D5ED7CD3AF88}" type="slidenum">
              <a:rPr lang="en-US" smtClean="0"/>
              <a:pPr/>
              <a:t>3</a:t>
            </a:fld>
            <a:endParaRPr lang="en-US" dirty="0"/>
          </a:p>
        </p:txBody>
      </p:sp>
      <p:sp>
        <p:nvSpPr>
          <p:cNvPr id="5" name="Date Placeholder 3">
            <a:extLst>
              <a:ext uri="{FF2B5EF4-FFF2-40B4-BE49-F238E27FC236}">
                <a16:creationId xmlns:a16="http://schemas.microsoft.com/office/drawing/2014/main" id="{E20152D4-237B-DA45-B826-9ACC55BFA1BD}"/>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8170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 Brief History</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234950" indent="-227013">
              <a:lnSpc>
                <a:spcPct val="100000"/>
              </a:lnSpc>
              <a:spcBef>
                <a:spcPts val="1200"/>
              </a:spcBef>
            </a:pPr>
            <a:r>
              <a:rPr lang="en-US" sz="2000" dirty="0"/>
              <a:t>In the late 1960s, the utility of personality was questioned in the field of psychology by </a:t>
            </a:r>
            <a:r>
              <a:rPr lang="en-US" sz="2000" dirty="0" err="1"/>
              <a:t>Mischel</a:t>
            </a:r>
            <a:r>
              <a:rPr lang="en-US" sz="2000" dirty="0"/>
              <a:t> and in the work setting by Guion and </a:t>
            </a:r>
            <a:r>
              <a:rPr lang="en-US" sz="2000" dirty="0" err="1"/>
              <a:t>Gottier</a:t>
            </a:r>
            <a:r>
              <a:rPr lang="en-US" sz="2000" dirty="0"/>
              <a:t> – both critiques concluded that personality traits have little to no predictive relationship to actual behavior, consequently nearly a two-decade break in the use of research into personality at work</a:t>
            </a:r>
          </a:p>
          <a:p>
            <a:pPr marL="234950" indent="-227013">
              <a:lnSpc>
                <a:spcPct val="100000"/>
              </a:lnSpc>
              <a:spcBef>
                <a:spcPts val="1200"/>
              </a:spcBef>
            </a:pPr>
            <a:r>
              <a:rPr lang="en-US" sz="2000" dirty="0"/>
              <a:t>In the late 1980s, research emerged to revive interest in the usefulness of personality in selection settings</a:t>
            </a:r>
          </a:p>
          <a:p>
            <a:pPr marL="234950" indent="-227013">
              <a:lnSpc>
                <a:spcPct val="100000"/>
              </a:lnSpc>
              <a:spcBef>
                <a:spcPts val="1200"/>
              </a:spcBef>
            </a:pPr>
            <a:r>
              <a:rPr lang="en-US" sz="2000" dirty="0"/>
              <a:t>After positive findings were supported in research in the late 1990s, more research followed</a:t>
            </a:r>
          </a:p>
          <a:p>
            <a:pPr marL="234950" indent="-227013">
              <a:lnSpc>
                <a:spcPct val="100000"/>
              </a:lnSpc>
              <a:spcBef>
                <a:spcPts val="1200"/>
              </a:spcBef>
            </a:pPr>
            <a:r>
              <a:rPr lang="en-US" sz="2000" dirty="0"/>
              <a:t>We review what was learned and which concerns should be considered in adopting personality testing as part of the selection approach</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84521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Definition and Use of Personality in Selection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lnSpcReduction="10000"/>
          </a:bodyPr>
          <a:lstStyle/>
          <a:p>
            <a:pPr marL="234950" indent="-227013">
              <a:lnSpc>
                <a:spcPct val="100000"/>
              </a:lnSpc>
              <a:spcBef>
                <a:spcPts val="600"/>
              </a:spcBef>
            </a:pPr>
            <a:r>
              <a:rPr lang="en-US" sz="1800" dirty="0"/>
              <a:t>Personality is often equated with social skill – psychologists view this differently as they consider traits to be linked to motivational work habits</a:t>
            </a:r>
          </a:p>
          <a:p>
            <a:pPr marL="234950" indent="-227013">
              <a:lnSpc>
                <a:spcPct val="100000"/>
              </a:lnSpc>
              <a:spcBef>
                <a:spcPts val="600"/>
              </a:spcBef>
            </a:pPr>
            <a:r>
              <a:rPr lang="en-US" sz="1800" dirty="0"/>
              <a:t>Personality, therefore, would seem to be critically important in selection</a:t>
            </a:r>
          </a:p>
          <a:p>
            <a:pPr marL="234950" indent="-227013">
              <a:lnSpc>
                <a:spcPct val="100000"/>
              </a:lnSpc>
              <a:spcBef>
                <a:spcPts val="600"/>
              </a:spcBef>
            </a:pPr>
            <a:r>
              <a:rPr lang="en-US" sz="1800" dirty="0"/>
              <a:t>Researchers agree that personality characteristics can be grouped into five broad dimensions – the Five-Factor Model</a:t>
            </a:r>
          </a:p>
          <a:p>
            <a:pPr marL="234950" indent="-227013">
              <a:lnSpc>
                <a:spcPct val="100000"/>
              </a:lnSpc>
              <a:spcBef>
                <a:spcPts val="600"/>
              </a:spcBef>
            </a:pPr>
            <a:r>
              <a:rPr lang="en-US" sz="1800" dirty="0"/>
              <a:t>Managers intuitively believe personality traits matter at work – nearly as important to the candidate as general mental ability</a:t>
            </a:r>
          </a:p>
          <a:p>
            <a:pPr marL="234950" indent="-227013">
              <a:lnSpc>
                <a:spcPct val="100000"/>
              </a:lnSpc>
              <a:spcBef>
                <a:spcPts val="600"/>
              </a:spcBef>
            </a:pPr>
            <a:r>
              <a:rPr lang="en-US" sz="1800" dirty="0"/>
              <a:t>Recent meta-analytic data show these traits can be relevant predictors of the broad criteria of work effectiveness, retaining productive employees</a:t>
            </a:r>
          </a:p>
          <a:p>
            <a:pPr marL="234950" indent="-227013">
              <a:lnSpc>
                <a:spcPct val="100000"/>
              </a:lnSpc>
              <a:spcBef>
                <a:spcPts val="600"/>
              </a:spcBef>
            </a:pPr>
            <a:r>
              <a:rPr lang="en-US" sz="1800" dirty="0"/>
              <a:t>Personality traits contribute incremental validity to the prediction of success at work</a:t>
            </a:r>
          </a:p>
          <a:p>
            <a:pPr marL="234950" indent="-227013">
              <a:lnSpc>
                <a:spcPct val="100000"/>
              </a:lnSpc>
              <a:spcBef>
                <a:spcPts val="600"/>
              </a:spcBef>
            </a:pPr>
            <a:r>
              <a:rPr lang="en-US" sz="1800" dirty="0"/>
              <a:t>There is little or no adverse impact as mean scores tend to be smaller at the Five-Factor level than at the facet level of each trait</a:t>
            </a:r>
          </a:p>
          <a:p>
            <a:pPr marL="234950" indent="-227013">
              <a:lnSpc>
                <a:spcPct val="100000"/>
              </a:lnSpc>
              <a:spcBef>
                <a:spcPts val="600"/>
              </a:spcBef>
            </a:pPr>
            <a:r>
              <a:rPr lang="en-US" sz="1800" dirty="0"/>
              <a:t>Even if the effect is small to modest, the employer obtains this benefit each day the employee shows up for work</a:t>
            </a:r>
          </a:p>
          <a:p>
            <a:pPr marL="234950" indent="-227013">
              <a:lnSpc>
                <a:spcPct val="100000"/>
              </a:lnSpc>
              <a:spcBef>
                <a:spcPts val="600"/>
              </a:spcBef>
            </a:pPr>
            <a:r>
              <a:rPr lang="en-US" sz="1800" dirty="0"/>
              <a:t>Personality tends to change in a consistent trajectory during adulthood</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62751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Definition and Use of Personality in Selection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Personality Traits and the Five-Factor Model</a:t>
            </a:r>
          </a:p>
          <a:p>
            <a:pPr marL="460375" indent="-225425">
              <a:lnSpc>
                <a:spcPct val="100000"/>
              </a:lnSpc>
              <a:spcBef>
                <a:spcPts val="1200"/>
              </a:spcBef>
            </a:pPr>
            <a:r>
              <a:rPr lang="en-US" sz="2000" dirty="0"/>
              <a:t>Personality data in selection requires classifying and measuring individuals according to some set of personality characteristics – </a:t>
            </a:r>
            <a:r>
              <a:rPr lang="en-US" sz="2000" i="1" dirty="0"/>
              <a:t>traits</a:t>
            </a:r>
          </a:p>
          <a:p>
            <a:pPr marL="460375" indent="-225425">
              <a:lnSpc>
                <a:spcPct val="100000"/>
              </a:lnSpc>
              <a:spcBef>
                <a:spcPts val="1200"/>
              </a:spcBef>
            </a:pPr>
            <a:r>
              <a:rPr lang="en-US" sz="2000" dirty="0"/>
              <a:t>Traits are used to explain the consistency of an individual’s behavior over a variety of situations</a:t>
            </a:r>
          </a:p>
          <a:p>
            <a:pPr marL="460375" indent="-225425">
              <a:lnSpc>
                <a:spcPct val="100000"/>
              </a:lnSpc>
              <a:spcBef>
                <a:spcPts val="1200"/>
              </a:spcBef>
            </a:pPr>
            <a:r>
              <a:rPr lang="en-US" sz="2000" dirty="0"/>
              <a:t>The essence of traits has been conceptualized in many ways – one common element is that they are viewed as the dispositional or relatively stable and enduring ways people tend to think, feel, act</a:t>
            </a:r>
          </a:p>
          <a:p>
            <a:pPr marL="460375" indent="-225425">
              <a:lnSpc>
                <a:spcPct val="100000"/>
              </a:lnSpc>
              <a:spcBef>
                <a:spcPts val="1200"/>
              </a:spcBef>
            </a:pPr>
            <a:r>
              <a:rPr lang="en-US" sz="2000" dirty="0"/>
              <a:t>Personality data in selection requires specification of job tasks and identification of traits linked to these tasks</a:t>
            </a:r>
          </a:p>
          <a:p>
            <a:pPr marL="460375" indent="-225425">
              <a:lnSpc>
                <a:spcPct val="100000"/>
              </a:lnSpc>
              <a:spcBef>
                <a:spcPts val="1200"/>
              </a:spcBef>
            </a:pPr>
            <a:r>
              <a:rPr lang="en-US" sz="2000" dirty="0"/>
              <a:t>Table 12.1 (derived from several studies) provides examples of personality traits that have been used in selection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42682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Definition and Use of Personality in Selection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7</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8" name="Picture 7">
            <a:extLst>
              <a:ext uri="{FF2B5EF4-FFF2-40B4-BE49-F238E27FC236}">
                <a16:creationId xmlns:a16="http://schemas.microsoft.com/office/drawing/2014/main" id="{071F182C-C04A-924B-8C92-1907F350B8B2}"/>
              </a:ext>
            </a:extLst>
          </p:cNvPr>
          <p:cNvPicPr>
            <a:picLocks noChangeAspect="1"/>
          </p:cNvPicPr>
          <p:nvPr/>
        </p:nvPicPr>
        <p:blipFill>
          <a:blip r:embed="rId2"/>
          <a:stretch>
            <a:fillRect/>
          </a:stretch>
        </p:blipFill>
        <p:spPr>
          <a:xfrm>
            <a:off x="628650" y="1703101"/>
            <a:ext cx="7886700" cy="3451797"/>
          </a:xfrm>
          <a:prstGeom prst="rect">
            <a:avLst/>
          </a:prstGeom>
        </p:spPr>
      </p:pic>
    </p:spTree>
    <p:extLst>
      <p:ext uri="{BB962C8B-B14F-4D97-AF65-F5344CB8AC3E}">
        <p14:creationId xmlns:p14="http://schemas.microsoft.com/office/powerpoint/2010/main" val="147772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Definition and Use of Personality in Selection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Personality Traits and the Five-Factor Model</a:t>
            </a:r>
          </a:p>
          <a:p>
            <a:pPr marL="460375" indent="-225425">
              <a:lnSpc>
                <a:spcPct val="100000"/>
              </a:lnSpc>
              <a:spcBef>
                <a:spcPts val="1200"/>
              </a:spcBef>
            </a:pPr>
            <a:r>
              <a:rPr lang="en-US" sz="2000" dirty="0"/>
              <a:t>Five general factors thought of as the five core traits that influence behavior – the Five-Factor Model</a:t>
            </a:r>
          </a:p>
          <a:p>
            <a:pPr marL="920750" indent="-234950">
              <a:lnSpc>
                <a:spcPct val="100000"/>
              </a:lnSpc>
              <a:spcBef>
                <a:spcPts val="600"/>
              </a:spcBef>
              <a:buFont typeface="Wingdings" pitchFamily="2" charset="2"/>
              <a:buChar char="§"/>
            </a:pPr>
            <a:r>
              <a:rPr lang="en-US" sz="2000" i="1" dirty="0"/>
              <a:t>Extraversion</a:t>
            </a:r>
            <a:r>
              <a:rPr lang="en-US" sz="2000" dirty="0"/>
              <a:t> – sociability, gregariousness, assertiveness, optimism, ambition, activity</a:t>
            </a:r>
          </a:p>
          <a:p>
            <a:pPr marL="920750" indent="-234950">
              <a:lnSpc>
                <a:spcPct val="100000"/>
              </a:lnSpc>
              <a:spcBef>
                <a:spcPts val="600"/>
              </a:spcBef>
              <a:buFont typeface="Wingdings" pitchFamily="2" charset="2"/>
              <a:buChar char="§"/>
            </a:pPr>
            <a:r>
              <a:rPr lang="en-US" sz="2000" i="1" dirty="0"/>
              <a:t>Neuroticism</a:t>
            </a:r>
            <a:r>
              <a:rPr lang="en-US" sz="2000" dirty="0"/>
              <a:t> (viewed from emotional stability pole) – calmness, security, confidence, resistance to anxiety, lack of emotion</a:t>
            </a:r>
          </a:p>
          <a:p>
            <a:pPr marL="920750" indent="-234950">
              <a:lnSpc>
                <a:spcPct val="100000"/>
              </a:lnSpc>
              <a:spcBef>
                <a:spcPts val="600"/>
              </a:spcBef>
              <a:buFont typeface="Wingdings" pitchFamily="2" charset="2"/>
              <a:buChar char="§"/>
            </a:pPr>
            <a:r>
              <a:rPr lang="en-US" sz="2000" i="1" dirty="0"/>
              <a:t>Agreeableness</a:t>
            </a:r>
            <a:r>
              <a:rPr lang="en-US" sz="2000" dirty="0"/>
              <a:t> – courtesy, flexibility, good-naturedness, supportiveness, generosity, cooperativeness, forgiveness, tolerance</a:t>
            </a:r>
          </a:p>
          <a:p>
            <a:pPr marL="920750" indent="-234950">
              <a:lnSpc>
                <a:spcPct val="100000"/>
              </a:lnSpc>
              <a:spcBef>
                <a:spcPts val="600"/>
              </a:spcBef>
              <a:buFont typeface="Wingdings" pitchFamily="2" charset="2"/>
              <a:buChar char="§"/>
            </a:pPr>
            <a:r>
              <a:rPr lang="en-US" sz="2000" i="1" dirty="0"/>
              <a:t>Conscientiousness</a:t>
            </a:r>
            <a:r>
              <a:rPr lang="en-US" sz="2000" dirty="0"/>
              <a:t> – responsibility, organization, dependability, decisiveness, hard work, achievement orientation, perseverance</a:t>
            </a:r>
          </a:p>
          <a:p>
            <a:pPr marL="920750" indent="-234950">
              <a:lnSpc>
                <a:spcPct val="100000"/>
              </a:lnSpc>
              <a:spcBef>
                <a:spcPts val="600"/>
              </a:spcBef>
              <a:buFont typeface="Wingdings" pitchFamily="2" charset="2"/>
              <a:buChar char="§"/>
            </a:pPr>
            <a:r>
              <a:rPr lang="en-US" sz="2000" i="1" dirty="0"/>
              <a:t>Openness to experience </a:t>
            </a:r>
            <a:r>
              <a:rPr lang="en-US" sz="2000" dirty="0"/>
              <a:t>(also referred to as </a:t>
            </a:r>
            <a:r>
              <a:rPr lang="en-US" sz="2000" i="1" dirty="0"/>
              <a:t>intellect </a:t>
            </a:r>
            <a:r>
              <a:rPr lang="en-US" sz="2000" dirty="0"/>
              <a:t>or </a:t>
            </a:r>
            <a:r>
              <a:rPr lang="en-US" sz="2000" i="1" dirty="0"/>
              <a:t>culture</a:t>
            </a:r>
            <a:r>
              <a:rPr lang="en-US" sz="2000" dirty="0"/>
              <a:t>) – imagination, culture, curiosity, intelligence, artistic sensitivity, originality, broad mindedness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8</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94799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Definition and Use of Personality in Selection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a:xfrm>
            <a:off x="628650" y="1463040"/>
            <a:ext cx="7886700" cy="4955514"/>
          </a:xfrm>
        </p:spPr>
        <p:txBody>
          <a:bodyPr>
            <a:normAutofit/>
          </a:bodyPr>
          <a:lstStyle/>
          <a:p>
            <a:pPr marL="0" indent="0">
              <a:lnSpc>
                <a:spcPct val="100000"/>
              </a:lnSpc>
              <a:buNone/>
            </a:pPr>
            <a:r>
              <a:rPr lang="en-US" b="1" dirty="0">
                <a:latin typeface="+mj-lt"/>
              </a:rPr>
              <a:t>Personality Traits and the Five-Factor Model</a:t>
            </a:r>
          </a:p>
          <a:p>
            <a:pPr marL="460375" indent="-225425">
              <a:lnSpc>
                <a:spcPct val="100000"/>
              </a:lnSpc>
              <a:spcBef>
                <a:spcPts val="1200"/>
              </a:spcBef>
            </a:pPr>
            <a:r>
              <a:rPr lang="en-US" sz="2000" dirty="0"/>
              <a:t>The Five-Factor Model depicts personality at its broadest level of abstraction as nearly all of a person’s characteristics are described using just these five traits</a:t>
            </a:r>
          </a:p>
          <a:p>
            <a:pPr marL="460375" indent="-225425">
              <a:lnSpc>
                <a:spcPct val="100000"/>
              </a:lnSpc>
              <a:spcBef>
                <a:spcPts val="1200"/>
              </a:spcBef>
            </a:pPr>
            <a:r>
              <a:rPr lang="en-US" sz="2000" dirty="0"/>
              <a:t>Each of these traits is composed of a number of more narrowly defined specific traits – facets</a:t>
            </a:r>
          </a:p>
          <a:p>
            <a:pPr marL="460375" indent="-225425">
              <a:lnSpc>
                <a:spcPct val="100000"/>
              </a:lnSpc>
              <a:spcBef>
                <a:spcPts val="1200"/>
              </a:spcBef>
            </a:pPr>
            <a:r>
              <a:rPr lang="en-US" sz="2000" dirty="0"/>
              <a:t>These facets are homogeneous in nature and are able to differentiate the multiple aspects of which a broad Five-Factor Model trait is composed</a:t>
            </a:r>
          </a:p>
          <a:p>
            <a:pPr marL="460375" indent="-225425">
              <a:lnSpc>
                <a:spcPct val="100000"/>
              </a:lnSpc>
              <a:spcBef>
                <a:spcPts val="1200"/>
              </a:spcBef>
            </a:pPr>
            <a:r>
              <a:rPr lang="en-US" sz="2000" dirty="0"/>
              <a:t>A widely used Five-Factor personality test has differentiated the five broad factors into 30 more specific facets, each factor consisting of six distinctive facets – Figure 12.1</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9</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858322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2657</TotalTime>
  <Words>2297</Words>
  <Application>Microsoft Macintosh PowerPoint</Application>
  <PresentationFormat>On-screen Show (4:3)</PresentationFormat>
  <Paragraphs>200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System Font Regular</vt:lpstr>
      <vt:lpstr>Times New Roman</vt:lpstr>
      <vt:lpstr>Wingdings</vt:lpstr>
      <vt:lpstr>Office Theme</vt:lpstr>
      <vt:lpstr>PowerPoint Presentation</vt:lpstr>
      <vt:lpstr>CHAPTER 12</vt:lpstr>
      <vt:lpstr>Learning Objectives</vt:lpstr>
      <vt:lpstr>A Brief History</vt:lpstr>
      <vt:lpstr>Definition and Use of Personality in Selection</vt:lpstr>
      <vt:lpstr>Definition and Use of Personality in Selection</vt:lpstr>
      <vt:lpstr>Definition and Use of Personality in Selection</vt:lpstr>
      <vt:lpstr>Definition and Use of Personality in Selection</vt:lpstr>
      <vt:lpstr>Definition and Use of Personality in Selection</vt:lpstr>
      <vt:lpstr>Definition and Use of Personality in Selection</vt:lpstr>
      <vt:lpstr>Definition and Use of Personality in Selection</vt:lpstr>
      <vt:lpstr>Personality Measurement Methods</vt:lpstr>
      <vt:lpstr>Personality Measurement Methods</vt:lpstr>
      <vt:lpstr>Personality Measurement Methods</vt:lpstr>
      <vt:lpstr>Personality Measurement Methods</vt:lpstr>
      <vt:lpstr>Personality Measurement Methods</vt:lpstr>
      <vt:lpstr>Personality Measurement Methods</vt:lpstr>
      <vt:lpstr>Personality Measurement Methods</vt:lpstr>
      <vt:lpstr>Personality Measurement Methods</vt:lpstr>
      <vt:lpstr>Personality Measurement Methods</vt:lpstr>
      <vt:lpstr>Personality Measurement Methods</vt:lpstr>
      <vt:lpstr>Recommendations for the Use of  Personality Data</vt:lpstr>
      <vt:lpstr>Recommendations for the Use of  Personality Data</vt:lpstr>
      <vt:lpstr>Recommendations for the Use of  Personality Data</vt:lpstr>
      <vt:lpstr>Recommendations for the Use of  Personality Data</vt:lpstr>
      <vt:lpstr>Recommendations for the Use of  Personality Data</vt:lpstr>
      <vt:lpstr>Recommendations for the Use of  Personality Data</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137</cp:revision>
  <dcterms:created xsi:type="dcterms:W3CDTF">2018-08-23T16:39:34Z</dcterms:created>
  <dcterms:modified xsi:type="dcterms:W3CDTF">2018-10-15T18:57:38Z</dcterms:modified>
</cp:coreProperties>
</file>